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322" r:id="rId3"/>
    <p:sldId id="285" r:id="rId4"/>
    <p:sldId id="329" r:id="rId5"/>
    <p:sldId id="316" r:id="rId6"/>
    <p:sldId id="335" r:id="rId7"/>
    <p:sldId id="287" r:id="rId8"/>
    <p:sldId id="281" r:id="rId9"/>
    <p:sldId id="279" r:id="rId10"/>
    <p:sldId id="280" r:id="rId11"/>
    <p:sldId id="288" r:id="rId12"/>
    <p:sldId id="290" r:id="rId13"/>
    <p:sldId id="286" r:id="rId14"/>
    <p:sldId id="284" r:id="rId15"/>
    <p:sldId id="278" r:id="rId16"/>
    <p:sldId id="282" r:id="rId17"/>
    <p:sldId id="289" r:id="rId18"/>
    <p:sldId id="291" r:id="rId19"/>
    <p:sldId id="294" r:id="rId20"/>
    <p:sldId id="336" r:id="rId21"/>
    <p:sldId id="293" r:id="rId22"/>
    <p:sldId id="295" r:id="rId23"/>
    <p:sldId id="297" r:id="rId24"/>
    <p:sldId id="298" r:id="rId25"/>
    <p:sldId id="299" r:id="rId26"/>
    <p:sldId id="300" r:id="rId27"/>
    <p:sldId id="312" r:id="rId28"/>
    <p:sldId id="333" r:id="rId29"/>
    <p:sldId id="334" r:id="rId30"/>
    <p:sldId id="302" r:id="rId31"/>
    <p:sldId id="304" r:id="rId32"/>
    <p:sldId id="306" r:id="rId33"/>
    <p:sldId id="305" r:id="rId34"/>
    <p:sldId id="308" r:id="rId35"/>
    <p:sldId id="307" r:id="rId36"/>
    <p:sldId id="324" r:id="rId37"/>
    <p:sldId id="309" r:id="rId38"/>
    <p:sldId id="310" r:id="rId39"/>
    <p:sldId id="311" r:id="rId40"/>
    <p:sldId id="313" r:id="rId41"/>
    <p:sldId id="314" r:id="rId42"/>
    <p:sldId id="325" r:id="rId43"/>
    <p:sldId id="315" r:id="rId44"/>
    <p:sldId id="326" r:id="rId45"/>
    <p:sldId id="327" r:id="rId46"/>
    <p:sldId id="318" r:id="rId47"/>
    <p:sldId id="330" r:id="rId48"/>
    <p:sldId id="331" r:id="rId49"/>
    <p:sldId id="328" r:id="rId50"/>
    <p:sldId id="320" r:id="rId51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203864"/>
    <a:srgbClr val="032264"/>
    <a:srgbClr val="02225F"/>
    <a:srgbClr val="003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96" autoAdjust="0"/>
    <p:restoredTop sz="87080"/>
  </p:normalViewPr>
  <p:slideViewPr>
    <p:cSldViewPr snapToGrid="0" snapToObjects="1">
      <p:cViewPr varScale="1">
        <p:scale>
          <a:sx n="102" d="100"/>
          <a:sy n="102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867AF71-ABCC-4030-9566-3BE2BD30F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EA9961-E0F8-403D-8168-ED19A6E0E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B8BB8F-98FB-43C2-AC65-BB9464131804}" type="datetimeFigureOut">
              <a:rPr lang="nl-NL" altLang="en-US"/>
              <a:pPr/>
              <a:t>25-02-2024</a:t>
            </a:fld>
            <a:endParaRPr lang="nl-NL" alt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EE144BC-16E2-4860-9713-D33633632F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4C696-7901-47D9-9C85-E51E12E3D0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7D9099A-04F8-49AD-8C7B-033EA9E3DAF2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93131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5D02188-FE46-49AE-B064-F26E5685FC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75F5023-592F-47AD-8EC3-E8D427290D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B7DFA33-6467-4E4F-BDA2-BC7363E24957}" type="datetimeFigureOut">
              <a:rPr lang="nl-NL" altLang="en-US"/>
              <a:pPr/>
              <a:t>25-02-2024</a:t>
            </a:fld>
            <a:endParaRPr lang="nl-NL" altLang="en-US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F20D2CEC-FB45-4AFD-8A16-7D867A46A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1E1E4018-2288-4E73-8671-05ACD361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0E581E-9A61-41E1-A628-11BC6A172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D86C706-75AC-4755-93B2-93B674161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6F247C-DB55-4042-B480-AA6DB0086CF8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44733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66620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24290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7212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59519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00880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12868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2881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8122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938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29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93318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0294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8575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79043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86811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01566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4839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86969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Thought of like nonlinear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53097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39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485329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40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6924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41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3518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E.g. logistic regression is discriminative</a:t>
            </a:r>
          </a:p>
          <a:p>
            <a:endParaRPr lang="en-GB" dirty="0"/>
          </a:p>
          <a:p>
            <a:r>
              <a:rPr lang="en-GB" dirty="0"/>
              <a:t>Prob of label given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9156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0924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86360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64405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P(x) key, distribution of the data – also allows to generate or synthesize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4415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68552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247C-DB55-4042-B480-AA6DB0086CF8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06829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448416F5-60C5-406A-A024-9D7B47A3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7" y="364055"/>
            <a:ext cx="2077517" cy="6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A89E15B9-4DB8-46D8-BF2A-5298ABCE6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4711" y="695559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A8CA683-C979-4FE3-A3C8-6D39AA8485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5FDD39-E773-4CFF-8FF0-591106485B33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91061CBA-51C3-49E3-B67D-91E1F663A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364712" y="695559"/>
            <a:ext cx="5536556" cy="25217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6676671A-AB27-4FF9-B911-FC14DD9DF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1C8D47-74D4-4632-B34D-2B19616DD32E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99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4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A313AC06-0C11-49CD-931D-BF64304B1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01550" y="5012271"/>
            <a:ext cx="6773337" cy="143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240A2F9-5037-4049-8452-B2419D150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8260811-24CF-4922-B6F3-309DD4AEC4BD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49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8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6C7FC76F-1710-4D6A-9B72-1D6F6D3A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7" y="364055"/>
            <a:ext cx="2077517" cy="6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ECE3C78F-00D6-4404-A57A-F02EB07D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7" y="1163263"/>
            <a:ext cx="5871601" cy="1234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2558735"/>
            <a:ext cx="5871600" cy="123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7" y="364055"/>
            <a:ext cx="2077517" cy="6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7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ABE0BE00-C3A4-4BF6-AE53-9B40060D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92AA5744-2183-4A48-AA18-BB67217F9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7FC6F6-CE4B-4661-AD38-CEF26CDD2590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4F52AEAC-7D58-4649-A227-6BF6E2D58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336804" y="1129719"/>
            <a:ext cx="6349999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7A73D90C-73FC-4874-8A5D-0EC7C2B55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DA2B2E-7F52-42B0-94DE-9FBDFB052A7E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1_warm_red.png">
            <a:extLst>
              <a:ext uri="{FF2B5EF4-FFF2-40B4-BE49-F238E27FC236}">
                <a16:creationId xmlns:a16="http://schemas.microsoft.com/office/drawing/2014/main" id="{82521D75-696E-4359-9BA3-FC173904F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10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A79B03A3-17F6-49DF-82C8-B8311B6E8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BCFED6-8472-401B-90DB-AF1ABD9B4067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6324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2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684E54E1-50C9-41C9-9D5C-C06D5EEEE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9933" y="1129719"/>
            <a:ext cx="4986870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46035C77-572D-44C2-93E4-FC584A019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22E618-CBFC-4597-B535-3CDF946A7B1E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>
            <a:extLst>
              <a:ext uri="{FF2B5EF4-FFF2-40B4-BE49-F238E27FC236}">
                <a16:creationId xmlns:a16="http://schemas.microsoft.com/office/drawing/2014/main" id="{545C0601-6571-430C-AF85-1F488BBD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1004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864106-B770-4C01-9C11-111CD9F6C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1C1473-0676-4D63-BC7D-24706FBDF960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1_warm_red.png">
            <a:extLst>
              <a:ext uri="{FF2B5EF4-FFF2-40B4-BE49-F238E27FC236}">
                <a16:creationId xmlns:a16="http://schemas.microsoft.com/office/drawing/2014/main" id="{9477FC75-9047-4F4D-9F4F-6B93B40B4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1273CB19-7250-4A92-AC9A-08D85345F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1200854-A3A6-4802-9E0F-FC4F22062868}" type="slidenum">
              <a:rPr lang="nl-NL" altLang="en-US"/>
              <a:pPr/>
              <a:t>‹#›</a:t>
            </a:fld>
            <a:endParaRPr lang="nl-NL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" y="148003"/>
            <a:ext cx="1153655" cy="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74" r:id="rId1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125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.m.scannell@tue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mtomczak.github.io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2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>
            <a:extLst>
              <a:ext uri="{FF2B5EF4-FFF2-40B4-BE49-F238E27FC236}">
                <a16:creationId xmlns:a16="http://schemas.microsoft.com/office/drawing/2014/main" id="{CFE881EA-FD9F-46F7-B89C-9731822777F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Generative models</a:t>
            </a:r>
          </a:p>
        </p:txBody>
      </p:sp>
      <p:sp>
        <p:nvSpPr>
          <p:cNvPr id="14338" name="Subtitel 2">
            <a:extLst>
              <a:ext uri="{FF2B5EF4-FFF2-40B4-BE49-F238E27FC236}">
                <a16:creationId xmlns:a16="http://schemas.microsoft.com/office/drawing/2014/main" id="{2E36D51A-FFA1-4608-919B-824E4FC43F5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276224" y="3792536"/>
            <a:ext cx="3592513" cy="2705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Cian M. Scannell, PhD</a:t>
            </a:r>
          </a:p>
          <a:p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</a:p>
          <a:p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Medical Image Analysis</a:t>
            </a:r>
          </a:p>
          <a:p>
            <a:r>
              <a:rPr lang="en-US" altLang="en-US" sz="1800" dirty="0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c.m.scannell@tue.nl</a:t>
            </a:r>
            <a:r>
              <a:rPr lang="en-US" altLang="en-US" sz="1800" dirty="0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EC7B-E7A3-2F27-ED6A-2CAA7C87D201}"/>
              </a:ext>
            </a:extLst>
          </p:cNvPr>
          <p:cNvSpPr txBox="1"/>
          <p:nvPr/>
        </p:nvSpPr>
        <p:spPr>
          <a:xfrm>
            <a:off x="4572000" y="379253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U-Net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generative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Latent variable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Autoencoders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Variational autoencoders</a:t>
            </a:r>
            <a:endParaRPr lang="en-GB" b="0" i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243C19-0D37-5FA1-927B-B19DCE44F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A9BD-393C-A1EF-E72F-96BEE03C1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10</a:t>
            </a:fld>
            <a:endParaRPr lang="nl-NL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A97601-8978-1065-8CB5-CC91034488C0}"/>
              </a:ext>
            </a:extLst>
          </p:cNvPr>
          <p:cNvGrpSpPr/>
          <p:nvPr/>
        </p:nvGrpSpPr>
        <p:grpSpPr>
          <a:xfrm>
            <a:off x="4588325" y="1473083"/>
            <a:ext cx="4555675" cy="3149322"/>
            <a:chOff x="4588325" y="1473083"/>
            <a:chExt cx="4555675" cy="3149322"/>
          </a:xfrm>
        </p:grpSpPr>
        <p:pic>
          <p:nvPicPr>
            <p:cNvPr id="2" name="Content Placeholder 5" descr="Chart&#10;&#10;Description automatically generated">
              <a:extLst>
                <a:ext uri="{FF2B5EF4-FFF2-40B4-BE49-F238E27FC236}">
                  <a16:creationId xmlns:a16="http://schemas.microsoft.com/office/drawing/2014/main" id="{B42085B6-BE77-A2CE-E263-F95B2C58B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69" r="1412"/>
            <a:stretch/>
          </p:blipFill>
          <p:spPr>
            <a:xfrm>
              <a:off x="4588325" y="1473083"/>
              <a:ext cx="4555675" cy="3149322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CE6C230-5D60-EE6A-74BF-ACB8A46F0385}"/>
                </a:ext>
              </a:extLst>
            </p:cNvPr>
            <p:cNvSpPr/>
            <p:nvPr/>
          </p:nvSpPr>
          <p:spPr>
            <a:xfrm>
              <a:off x="7701625" y="4157944"/>
              <a:ext cx="269965" cy="313509"/>
            </a:xfrm>
            <a:prstGeom prst="mathMultiply">
              <a:avLst/>
            </a:prstGeom>
            <a:solidFill>
              <a:srgbClr val="02225F"/>
            </a:solidFill>
            <a:ln>
              <a:solidFill>
                <a:srgbClr val="02225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F048D53-F909-6F8E-8B7F-A08B4E216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08"/>
          <a:stretch/>
        </p:blipFill>
        <p:spPr>
          <a:xfrm>
            <a:off x="0" y="1473083"/>
            <a:ext cx="3142683" cy="3149322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690E7124-3F7B-4B68-CB6F-A3D2786B54F0}"/>
              </a:ext>
            </a:extLst>
          </p:cNvPr>
          <p:cNvSpPr/>
          <p:nvPr/>
        </p:nvSpPr>
        <p:spPr>
          <a:xfrm>
            <a:off x="2291940" y="4352494"/>
            <a:ext cx="269965" cy="313509"/>
          </a:xfrm>
          <a:prstGeom prst="mathMultiply">
            <a:avLst/>
          </a:prstGeom>
          <a:solidFill>
            <a:srgbClr val="02225F"/>
          </a:solidFill>
          <a:ln>
            <a:solidFill>
              <a:srgbClr val="0222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2CD971A-9D3A-B201-0104-01804B8E5089}"/>
              </a:ext>
            </a:extLst>
          </p:cNvPr>
          <p:cNvSpPr/>
          <p:nvPr/>
        </p:nvSpPr>
        <p:spPr>
          <a:xfrm>
            <a:off x="3706586" y="3012621"/>
            <a:ext cx="849090" cy="530679"/>
          </a:xfrm>
          <a:prstGeom prst="rightArrow">
            <a:avLst/>
          </a:prstGeom>
          <a:solidFill>
            <a:srgbClr val="032264"/>
          </a:solidFill>
          <a:ln>
            <a:solidFill>
              <a:srgbClr val="0222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121E9-F7D7-AD45-8168-81A6675AE73F}"/>
                  </a:ext>
                </a:extLst>
              </p:cNvPr>
              <p:cNvSpPr txBox="1"/>
              <p:nvPr/>
            </p:nvSpPr>
            <p:spPr>
              <a:xfrm>
                <a:off x="-498741" y="4756671"/>
                <a:ext cx="4629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121E9-F7D7-AD45-8168-81A6675A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741" y="4756671"/>
                <a:ext cx="46298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1A085-08CE-58BD-6E99-AF8CAD80A689}"/>
                  </a:ext>
                </a:extLst>
              </p:cNvPr>
              <p:cNvSpPr txBox="1"/>
              <p:nvPr/>
            </p:nvSpPr>
            <p:spPr>
              <a:xfrm>
                <a:off x="4588325" y="4634010"/>
                <a:ext cx="4629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1A085-08CE-58BD-6E99-AF8CAD80A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25" y="4634010"/>
                <a:ext cx="4629872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FE2DC-2140-3EEE-1462-A527EBEC2274}"/>
                  </a:ext>
                </a:extLst>
              </p:cNvPr>
              <p:cNvSpPr txBox="1"/>
              <p:nvPr/>
            </p:nvSpPr>
            <p:spPr>
              <a:xfrm>
                <a:off x="-10674" y="5210199"/>
                <a:ext cx="4629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𝑐𝑎𝑡</m:t>
                        </m:r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NL" dirty="0">
                    <a:solidFill>
                      <a:srgbClr val="555555"/>
                    </a:solidFill>
                  </a:rPr>
                  <a:t> </a:t>
                </a: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high so the decision is certain</a:t>
                </a:r>
                <a:endParaRPr lang="en-NL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FE2DC-2140-3EEE-1462-A527EBEC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74" y="5210199"/>
                <a:ext cx="4629872" cy="369332"/>
              </a:xfrm>
              <a:prstGeom prst="rect">
                <a:avLst/>
              </a:prstGeom>
              <a:blipFill>
                <a:blip r:embed="rId6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17F8A8-A762-5BA8-50DF-D2B82ACB430A}"/>
                  </a:ext>
                </a:extLst>
              </p:cNvPr>
              <p:cNvSpPr txBox="1"/>
              <p:nvPr/>
            </p:nvSpPr>
            <p:spPr>
              <a:xfrm>
                <a:off x="4748450" y="5200251"/>
                <a:ext cx="46298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𝑐𝑎𝑡</m:t>
                        </m:r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NL" dirty="0"/>
                  <a:t> </a:t>
                </a: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high but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low so the decision is uncertain </a:t>
                </a:r>
                <a:endParaRPr lang="en-N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17F8A8-A762-5BA8-50DF-D2B82ACB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50" y="5200251"/>
                <a:ext cx="4629872" cy="646331"/>
              </a:xfrm>
              <a:prstGeom prst="rect">
                <a:avLst/>
              </a:prstGeom>
              <a:blipFill>
                <a:blip r:embed="rId7"/>
                <a:stretch>
                  <a:fillRect l="-820" t="-5769" b="-134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63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1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A37212-F0C5-68B1-90FB-CC455742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1A48C-9A43-85F2-F960-0BBE9C8F9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11</a:t>
            </a:fld>
            <a:endParaRPr lang="nl-NL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3F1E5-A493-157F-C21C-335B2F0B8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2" r="47674" b="54080"/>
          <a:stretch/>
        </p:blipFill>
        <p:spPr bwMode="auto">
          <a:xfrm>
            <a:off x="521084" y="2448045"/>
            <a:ext cx="2588551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C29EA5-C28C-8C54-FACB-1843C80B5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3" r="52133"/>
          <a:stretch/>
        </p:blipFill>
        <p:spPr bwMode="auto">
          <a:xfrm>
            <a:off x="3407570" y="2526174"/>
            <a:ext cx="2367967" cy="203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9759E-68F4-EABA-29CB-AEE3660FA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3" t="56021" b="4081"/>
          <a:stretch/>
        </p:blipFill>
        <p:spPr bwMode="auto">
          <a:xfrm>
            <a:off x="6073472" y="2448045"/>
            <a:ext cx="2367967" cy="189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8304F5-EB7E-FD78-CF5D-9DE1B129FDE6}"/>
              </a:ext>
            </a:extLst>
          </p:cNvPr>
          <p:cNvSpPr txBox="1"/>
          <p:nvPr/>
        </p:nvSpPr>
        <p:spPr>
          <a:xfrm>
            <a:off x="-5393803" y="-937549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F95A1-7219-023A-B560-D83820291D1F}"/>
              </a:ext>
            </a:extLst>
          </p:cNvPr>
          <p:cNvSpPr txBox="1"/>
          <p:nvPr/>
        </p:nvSpPr>
        <p:spPr>
          <a:xfrm>
            <a:off x="443760" y="1830389"/>
            <a:ext cx="281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Cardiac MR scar imaging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29B84-0154-92C1-9B09-483314F9073B}"/>
              </a:ext>
            </a:extLst>
          </p:cNvPr>
          <p:cNvSpPr txBox="1"/>
          <p:nvPr/>
        </p:nvSpPr>
        <p:spPr>
          <a:xfrm>
            <a:off x="3627258" y="1830389"/>
            <a:ext cx="210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 histogram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58C42-6130-BB21-2441-F2735EC70685}"/>
              </a:ext>
            </a:extLst>
          </p:cNvPr>
          <p:cNvSpPr txBox="1"/>
          <p:nvPr/>
        </p:nvSpPr>
        <p:spPr>
          <a:xfrm>
            <a:off x="6206465" y="1843024"/>
            <a:ext cx="210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 segmentation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CDEFA-E4B5-7021-654F-15515AEE6EC8}"/>
              </a:ext>
            </a:extLst>
          </p:cNvPr>
          <p:cNvSpPr txBox="1"/>
          <p:nvPr/>
        </p:nvSpPr>
        <p:spPr>
          <a:xfrm>
            <a:off x="443759" y="1015391"/>
            <a:ext cx="3769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a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3870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CE39-C158-2FDE-16BA-883F682B31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l">
                  <a:buNone/>
                </a:pPr>
                <a:r>
                  <a:rPr lang="en-GB" b="1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Benefits of learning</a:t>
                </a:r>
                <a14:m>
                  <m:oMath xmlns:m="http://schemas.openxmlformats.org/officeDocument/2006/math">
                    <m:r>
                      <a:rPr lang="nl-NL" b="1" i="0" smtClean="0">
                        <a:solidFill>
                          <a:srgbClr val="555555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𝑷</m:t>
                    </m:r>
                    <m:d>
                      <m:d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endParaRPr lang="en-GB" b="1" i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could be used to assess whether a given object has been observed in the past or not.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could help to properly weight the decision.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could be used to assess uncertainty about the environment.</a:t>
                </a:r>
              </a:p>
              <a:p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could be used to actively learn by interacting with the environment (e.g., by asking for labelling objects with low 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nl-NL" i="1" smtClean="0">
                            <a:solidFill>
                              <a:srgbClr val="555555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rgbClr val="555555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Sampling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Anomaly detection</a:t>
                </a:r>
                <a:endParaRPr lang="en-GB" b="0" i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CE39-C158-2FDE-16BA-883F682B3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14" t="-488" r="-3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EF9031CD-2E8E-65CB-48D7-D4DBB486C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65E7E-B23A-48BB-5A5B-DF7B66647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6918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Motivation 2: generating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13</a:t>
            </a:fld>
            <a:endParaRPr lang="nl-NL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73434-607F-BC55-BA00-686A985D5C91}"/>
              </a:ext>
            </a:extLst>
          </p:cNvPr>
          <p:cNvSpPr txBox="1"/>
          <p:nvPr/>
        </p:nvSpPr>
        <p:spPr>
          <a:xfrm>
            <a:off x="1761067" y="3623733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0154C-2A27-6EF0-8968-384D8B0CCBB7}"/>
              </a:ext>
            </a:extLst>
          </p:cNvPr>
          <p:cNvSpPr txBox="1"/>
          <p:nvPr/>
        </p:nvSpPr>
        <p:spPr>
          <a:xfrm>
            <a:off x="597208" y="2358285"/>
            <a:ext cx="60668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learned the data distribution then you can sample from this distribution.</a:t>
            </a: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know what the data looks like then you can generate a new point.</a:t>
            </a:r>
            <a:endParaRPr lang="en-GB" b="0" i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application&#10;&#10;Description automatically generated">
            <a:extLst>
              <a:ext uri="{FF2B5EF4-FFF2-40B4-BE49-F238E27FC236}">
                <a16:creationId xmlns:a16="http://schemas.microsoft.com/office/drawing/2014/main" id="{3F3920DA-D961-5F67-6D35-AD02AA633A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97004" y="762697"/>
            <a:ext cx="6549992" cy="5536503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D9E416-EB13-36A8-9BB2-DF179411F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D263-2BD9-AAA7-F0DA-04662A06F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7108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83A3-20C7-BD4D-B6DF-29A310357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15</a:t>
            </a:fld>
            <a:endParaRPr lang="nl-NL" altLang="en-US"/>
          </a:p>
        </p:txBody>
      </p:sp>
      <p:pic>
        <p:nvPicPr>
          <p:cNvPr id="8" name="Content Placeholder 7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427E48AC-71F8-32BA-218B-C57178076D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0869" y="1130300"/>
            <a:ext cx="5194300" cy="5194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EB37F9-2A28-72FC-A021-49AA796100AF}"/>
                  </a:ext>
                </a:extLst>
              </p:cNvPr>
              <p:cNvSpPr txBox="1"/>
              <p:nvPr/>
            </p:nvSpPr>
            <p:spPr>
              <a:xfrm>
                <a:off x="245983" y="658928"/>
                <a:ext cx="4629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https</m:t>
                    </m:r>
                    <m: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://</m:t>
                    </m:r>
                    <m:r>
                      <m:rPr>
                        <m:sty m:val="p"/>
                      </m:rP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thispersondoesnotexist</m:t>
                    </m:r>
                    <m: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sty m:val="p"/>
                      </m:rP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com</m:t>
                    </m:r>
                    <m:r>
                      <a:rPr lang="nl-NL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</m:oMath>
                </a14:m>
                <a:r>
                  <a:rPr lang="en-NL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EB37F9-2A28-72FC-A021-49AA7961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3" y="658928"/>
                <a:ext cx="4629872" cy="369332"/>
              </a:xfrm>
              <a:prstGeom prst="rect">
                <a:avLst/>
              </a:prstGeom>
              <a:blipFill>
                <a:blip r:embed="rId3"/>
                <a:stretch>
                  <a:fillRect l="-548" b="-161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5">
            <a:extLst>
              <a:ext uri="{FF2B5EF4-FFF2-40B4-BE49-F238E27FC236}">
                <a16:creationId xmlns:a16="http://schemas.microsoft.com/office/drawing/2014/main" id="{06399A69-18C6-83F1-49A5-C4DB99D473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7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21CCAEE-AD30-4A75-2734-6AFBE0334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0869" y="1130300"/>
            <a:ext cx="5194300" cy="51943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73001C-2907-195A-93CC-EA534AE70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2999-E4ED-8181-CC8C-B2612B5B3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5227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EA32362-C0BD-BC8D-2240-BA9CE6ABFE7D}"/>
              </a:ext>
            </a:extLst>
          </p:cNvPr>
          <p:cNvSpPr txBox="1">
            <a:spLocks/>
          </p:cNvSpPr>
          <p:nvPr/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synthetic data (important for medical image analysis)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could increase the amount of available data.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could be used to modify the features of available data.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could be used to fill in missing points in the dataset.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could add uncertainty quantification and </a:t>
            </a:r>
            <a:r>
              <a:rPr lang="en-GB" dirty="0" err="1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explainability</a:t>
            </a:r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analysis.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aim to use synthetic data to supplement the training of a segmentation model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08582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845323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Do we already know any generative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18</a:t>
            </a:fld>
            <a:endParaRPr lang="nl-NL" altLang="en-US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52DE96B8-A3D3-47A1-AD9B-E33174891C68}"/>
              </a:ext>
            </a:extLst>
          </p:cNvPr>
          <p:cNvSpPr txBox="1">
            <a:spLocks/>
          </p:cNvSpPr>
          <p:nvPr/>
        </p:nvSpPr>
        <p:spPr>
          <a:xfrm>
            <a:off x="364711" y="2199905"/>
            <a:ext cx="6386609" cy="6402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3000" dirty="0">
                <a:solidFill>
                  <a:srgbClr val="555555"/>
                </a:solidFill>
              </a:rPr>
              <a:t>Almost 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B845340-5174-A9CB-4CE1-46FC467CBE45}"/>
              </a:ext>
            </a:extLst>
          </p:cNvPr>
          <p:cNvSpPr txBox="1">
            <a:spLocks/>
          </p:cNvSpPr>
          <p:nvPr/>
        </p:nvSpPr>
        <p:spPr>
          <a:xfrm>
            <a:off x="364711" y="2601686"/>
            <a:ext cx="6386609" cy="31679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pitchFamily="125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dirty="0">
              <a:solidFill>
                <a:srgbClr val="55555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4C02C-228B-E64B-AFB8-2268C3F97C69}"/>
              </a:ext>
            </a:extLst>
          </p:cNvPr>
          <p:cNvSpPr txBox="1"/>
          <p:nvPr/>
        </p:nvSpPr>
        <p:spPr>
          <a:xfrm>
            <a:off x="364711" y="2863656"/>
            <a:ext cx="58282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is not a generative model but it is an example of a latent variable model – a key idea for use going-forward</a:t>
            </a:r>
          </a:p>
          <a:p>
            <a:endParaRPr lang="en-NL" sz="20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L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reconstruct approximations to datapoints from the lower dimensional latent space but does not generate new independent samples</a:t>
            </a:r>
          </a:p>
        </p:txBody>
      </p:sp>
    </p:spTree>
    <p:extLst>
      <p:ext uri="{BB962C8B-B14F-4D97-AF65-F5344CB8AC3E}">
        <p14:creationId xmlns:p14="http://schemas.microsoft.com/office/powerpoint/2010/main" val="21736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PCA recap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 is to find a new representation to express the data set in with the constraint that the basis of the new representation is a linear combination of the original basis.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𝒀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p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𝑿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could show that the basis vectors of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𝑷</m:t>
                    </m:r>
                  </m:oMath>
                </a14:m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 the eigenvectors of the covariance matrix of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4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</m:acc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normalise(</a:t>
                </a:r>
                <a14:m>
                  <m:oMath xmlns:m="http://schemas.openxmlformats.org/officeDocument/2006/math"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𝑫</m:t>
                    </m:r>
                    <m:sSup>
                      <m:sSup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p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SVD(</a:t>
                </a:r>
                <a14:m>
                  <m:oMath xmlns:m="http://schemas.openxmlformats.org/officeDocument/2006/math"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principal components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𝑫</m:t>
                        </m:r>
                      </m:e>
                      <m:sup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amount of variance explained.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Keep M principal components and discard others.</a:t>
                </a:r>
              </a:p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Low-rank representation: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𝑴</m:t>
                        </m:r>
                      </m:sub>
                      <m:sup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bSup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b="1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Reconstruction: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nl-NL" b="1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nl-NL" b="1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nl-NL" b="1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𝑴</m:t>
                            </m:r>
                          </m:sub>
                        </m:sSub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𝑴</m:t>
                        </m:r>
                      </m:sub>
                      <m:sup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bSup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GB" b="1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  <a:blipFill>
                <a:blip r:embed="rId3"/>
                <a:stretch>
                  <a:fillRect l="-614" t="-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23695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 err="1"/>
              <a:t>References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2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677333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 source: The book and blog posts of Jakub Tomczak</a:t>
            </a:r>
          </a:p>
          <a:p>
            <a:pPr algn="l" fontAlgn="base"/>
            <a:r>
              <a:rPr lang="en-GB" b="0" dirty="0">
                <a:solidFill>
                  <a:srgbClr val="203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https://jmtomczak.github.io/</a:t>
            </a:r>
            <a:r>
              <a:rPr lang="en-GB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dirty="0">
                <a:solidFill>
                  <a:srgbClr val="203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4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89F5E15-1D10-11A5-AF16-8DB190E73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99684" y="1516408"/>
            <a:ext cx="4744631" cy="43917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87D40A2-DBF9-76CE-337A-47552D840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FFA28-8CED-9E3F-DDF0-D7B8EF75B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55693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410A49-BF1D-3876-A563-8C2DBBDBB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54A1C-FE6F-7F18-BF43-33F9B4E2B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21</a:t>
            </a:fld>
            <a:endParaRPr lang="nl-NL" altLang="en-US"/>
          </a:p>
        </p:txBody>
      </p:sp>
      <p:pic>
        <p:nvPicPr>
          <p:cNvPr id="8" name="Content Placeholder 7" descr="A picture containing colorful, yellow, grass, bright&#10;&#10;Description automatically generated">
            <a:extLst>
              <a:ext uri="{FF2B5EF4-FFF2-40B4-BE49-F238E27FC236}">
                <a16:creationId xmlns:a16="http://schemas.microsoft.com/office/drawing/2014/main" id="{30B95BF9-C637-5D00-0DB1-32ED752D2A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66848"/>
          <a:stretch/>
        </p:blipFill>
        <p:spPr>
          <a:xfrm>
            <a:off x="2351847" y="1151467"/>
            <a:ext cx="2221905" cy="4974569"/>
          </a:xfrm>
        </p:spPr>
      </p:pic>
      <p:pic>
        <p:nvPicPr>
          <p:cNvPr id="2" name="Content Placeholder 7" descr="A picture containing colorful, yellow, grass, bright&#10;&#10;Description automatically generated">
            <a:extLst>
              <a:ext uri="{FF2B5EF4-FFF2-40B4-BE49-F238E27FC236}">
                <a16:creationId xmlns:a16="http://schemas.microsoft.com/office/drawing/2014/main" id="{15CF14DB-8474-D549-95AD-83989200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9"/>
          <a:stretch/>
        </p:blipFill>
        <p:spPr>
          <a:xfrm>
            <a:off x="5183351" y="1151467"/>
            <a:ext cx="2221905" cy="497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592D5-84AF-EBF5-36BB-4FFDAD9F8436}"/>
              </a:ext>
            </a:extLst>
          </p:cNvPr>
          <p:cNvSpPr txBox="1"/>
          <p:nvPr/>
        </p:nvSpPr>
        <p:spPr>
          <a:xfrm>
            <a:off x="135465" y="3429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shape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CE617-73B2-B149-72E0-359D443C88CC}"/>
              </a:ext>
            </a:extLst>
          </p:cNvPr>
          <p:cNvSpPr txBox="1"/>
          <p:nvPr/>
        </p:nvSpPr>
        <p:spPr>
          <a:xfrm>
            <a:off x="135465" y="18285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shape + PC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395FD-9E6C-EDC6-528B-E11BE2779657}"/>
              </a:ext>
            </a:extLst>
          </p:cNvPr>
          <p:cNvSpPr txBox="1"/>
          <p:nvPr/>
        </p:nvSpPr>
        <p:spPr>
          <a:xfrm>
            <a:off x="135465" y="50564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shape - PC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9D4B5-2DF7-15C7-BD79-89AA8C7854C5}"/>
              </a:ext>
            </a:extLst>
          </p:cNvPr>
          <p:cNvSpPr txBox="1"/>
          <p:nvPr/>
        </p:nvSpPr>
        <p:spPr>
          <a:xfrm>
            <a:off x="3090261" y="660795"/>
            <a:ext cx="111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9635E-879E-2E8D-7CF6-FDF4DBBD4024}"/>
              </a:ext>
            </a:extLst>
          </p:cNvPr>
          <p:cNvSpPr txBox="1"/>
          <p:nvPr/>
        </p:nvSpPr>
        <p:spPr>
          <a:xfrm>
            <a:off x="5943599" y="660795"/>
            <a:ext cx="111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3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10BCC15-ED26-BB10-279F-493F0F12B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9529" t="81360" r="39211"/>
          <a:stretch/>
        </p:blipFill>
        <p:spPr>
          <a:xfrm>
            <a:off x="3847484" y="3507238"/>
            <a:ext cx="1449032" cy="36933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22</a:t>
            </a:fld>
            <a:endParaRPr lang="nl-NL" altLang="en-US"/>
          </a:p>
        </p:txBody>
      </p:sp>
      <p:pic>
        <p:nvPicPr>
          <p:cNvPr id="9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C0792BBA-9204-E74C-76FC-266D1B5CD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22" r="46183" b="29120"/>
          <a:stretch/>
        </p:blipFill>
        <p:spPr>
          <a:xfrm>
            <a:off x="4193627" y="2107580"/>
            <a:ext cx="824421" cy="1404382"/>
          </a:xfrm>
          <a:prstGeom prst="rect">
            <a:avLst/>
          </a:prstGeom>
        </p:spPr>
      </p:pic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40"/>
          <a:stretch/>
        </p:blipFill>
        <p:spPr>
          <a:xfrm>
            <a:off x="6022475" y="2098208"/>
            <a:ext cx="1449032" cy="1981355"/>
          </a:xfrm>
          <a:prstGeom prst="rect">
            <a:avLst/>
          </a:prstGeom>
        </p:spPr>
      </p:pic>
      <p:pic>
        <p:nvPicPr>
          <p:cNvPr id="11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F7A6FB0-0BCE-643C-A45A-A460EF9BC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321"/>
          <a:stretch/>
        </p:blipFill>
        <p:spPr>
          <a:xfrm>
            <a:off x="1906857" y="2098209"/>
            <a:ext cx="1136799" cy="1981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392576-3822-79C1-9231-468FA35F38CC}"/>
                  </a:ext>
                </a:extLst>
              </p:cNvPr>
              <p:cNvSpPr txBox="1"/>
              <p:nvPr/>
            </p:nvSpPr>
            <p:spPr>
              <a:xfrm>
                <a:off x="1294220" y="2780385"/>
                <a:ext cx="4572000" cy="38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sub>
                        <m:sup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392576-3822-79C1-9231-468FA35F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20" y="2780385"/>
                <a:ext cx="4572000" cy="387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761894" y="464337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4" y="4643371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12971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35E3BF-9D32-21E8-E826-08332BB3888B}"/>
                  </a:ext>
                </a:extLst>
              </p:cNvPr>
              <p:cNvSpPr txBox="1"/>
              <p:nvPr/>
            </p:nvSpPr>
            <p:spPr>
              <a:xfrm>
                <a:off x="3277780" y="2783425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35E3BF-9D32-21E8-E826-08332BB38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80" y="2783425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6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845323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Probabilistic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23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20FF3-3012-D604-B523-EB38BABAE27F}"/>
                  </a:ext>
                </a:extLst>
              </p:cNvPr>
              <p:cNvSpPr txBox="1"/>
              <p:nvPr/>
            </p:nvSpPr>
            <p:spPr>
              <a:xfrm>
                <a:off x="364711" y="2369329"/>
                <a:ext cx="863432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Assumes </a:t>
                </a:r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that each latent variable is normally distributed:</a:t>
                </a:r>
              </a:p>
              <a:p>
                <a:endParaRPr lang="en-GB" b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GB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𝒩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(0, </m:t>
                      </m:r>
                      <m:r>
                        <m:rPr>
                          <m:nor/>
                        </m:rPr>
                        <a:rPr lang="nl-NL" b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a corresponding data point is generated via a </a:t>
                </a:r>
              </a:p>
              <a:p>
                <a:pPr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projection:</a:t>
                </a:r>
                <a:b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a:rPr lang="nl-NL" b="0" i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𝒩</m:t>
                      </m:r>
                      <m:r>
                        <m:rPr>
                          <m:nor/>
                        </m:rPr>
                        <a:rPr lang="nl-NL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nl-NL" b="1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U</m:t>
                      </m:r>
                      <m:sSub>
                        <m:sSubPr>
                          <m:ctrlPr>
                            <a:rPr lang="nl-NL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nl-NL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nl-NL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nl-NL" b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20FF3-3012-D604-B523-EB38BABAE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11" y="2369329"/>
                <a:ext cx="8634323" cy="2308324"/>
              </a:xfrm>
              <a:prstGeom prst="rect">
                <a:avLst/>
              </a:prstGeom>
              <a:blipFill>
                <a:blip r:embed="rId2"/>
                <a:stretch>
                  <a:fillRect l="-587" t="-10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56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>
            <a:extLst>
              <a:ext uri="{FF2B5EF4-FFF2-40B4-BE49-F238E27FC236}">
                <a16:creationId xmlns:a16="http://schemas.microsoft.com/office/drawing/2014/main" id="{CFE881EA-FD9F-46F7-B89C-9731822777F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Deep Generative models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867A451-25DE-62FF-FFA5-287316A8F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57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/>
              <p:nvPr/>
            </p:nvSpPr>
            <p:spPr>
              <a:xfrm>
                <a:off x="2873723" y="140628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acc>
                        <m:accPr>
                          <m:chr m:val="̂"/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23" y="1406281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10BCC15-ED26-BB10-279F-493F0F12B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9529" t="81360" r="39211"/>
          <a:stretch/>
        </p:blipFill>
        <p:spPr>
          <a:xfrm>
            <a:off x="3496964" y="3355213"/>
            <a:ext cx="1449032" cy="36933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25</a:t>
            </a:fld>
            <a:endParaRPr lang="nl-NL" altLang="en-US"/>
          </a:p>
        </p:txBody>
      </p:sp>
      <p:pic>
        <p:nvPicPr>
          <p:cNvPr id="9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C0792BBA-9204-E74C-76FC-266D1B5CD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97" r="46183" b="29120"/>
          <a:stretch/>
        </p:blipFill>
        <p:spPr>
          <a:xfrm>
            <a:off x="3814119" y="1955555"/>
            <a:ext cx="853410" cy="1404382"/>
          </a:xfrm>
          <a:prstGeom prst="rect">
            <a:avLst/>
          </a:prstGeom>
        </p:spPr>
      </p:pic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0"/>
          <a:stretch/>
        </p:blipFill>
        <p:spPr>
          <a:xfrm>
            <a:off x="5671955" y="1946183"/>
            <a:ext cx="1449032" cy="1981355"/>
          </a:xfrm>
          <a:prstGeom prst="rect">
            <a:avLst/>
          </a:prstGeom>
        </p:spPr>
      </p:pic>
      <p:pic>
        <p:nvPicPr>
          <p:cNvPr id="11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F7A6FB0-0BCE-643C-A45A-A460EF9BC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321"/>
          <a:stretch/>
        </p:blipFill>
        <p:spPr>
          <a:xfrm>
            <a:off x="1556337" y="1946184"/>
            <a:ext cx="1136799" cy="1981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489431" y="3934755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31" y="3934755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 (non-linear extension of PCA)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owchart: Manual Operation 3">
            <a:extLst>
              <a:ext uri="{FF2B5EF4-FFF2-40B4-BE49-F238E27FC236}">
                <a16:creationId xmlns:a16="http://schemas.microsoft.com/office/drawing/2014/main" id="{395C4550-ABCE-245F-8EB6-6AA8A3F4204A}"/>
              </a:ext>
            </a:extLst>
          </p:cNvPr>
          <p:cNvSpPr/>
          <p:nvPr/>
        </p:nvSpPr>
        <p:spPr>
          <a:xfrm rot="16200000">
            <a:off x="2235637" y="2472774"/>
            <a:ext cx="1888289" cy="711366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5BE5365F-B916-AF2B-6FA5-4D2B655A8486}"/>
              </a:ext>
            </a:extLst>
          </p:cNvPr>
          <p:cNvSpPr/>
          <p:nvPr/>
        </p:nvSpPr>
        <p:spPr>
          <a:xfrm rot="5400000">
            <a:off x="4225598" y="2472773"/>
            <a:ext cx="1888288" cy="711366"/>
          </a:xfrm>
          <a:prstGeom prst="flowChartManualOperation">
            <a:avLst/>
          </a:prstGeom>
          <a:solidFill>
            <a:srgbClr val="D0CECE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/>
              <p:nvPr/>
            </p:nvSpPr>
            <p:spPr>
              <a:xfrm>
                <a:off x="693993" y="140628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nl-NL" b="1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3" y="1406281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0936E4EF-5C82-CD79-75C2-4DF1DEDF18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90" r="62243" b="18689"/>
          <a:stretch/>
        </p:blipFill>
        <p:spPr>
          <a:xfrm>
            <a:off x="4468537" y="4488780"/>
            <a:ext cx="1551772" cy="175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E39346-D28E-DBA0-C864-3C1C7F914F8D}"/>
              </a:ext>
            </a:extLst>
          </p:cNvPr>
          <p:cNvSpPr txBox="1"/>
          <p:nvPr/>
        </p:nvSpPr>
        <p:spPr>
          <a:xfrm>
            <a:off x="343409" y="5097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block:</a:t>
            </a:r>
            <a:endParaRPr lang="en-GB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23C7-A880-BF9E-BB1D-5F10F78CE0C9}"/>
                  </a:ext>
                </a:extLst>
              </p:cNvPr>
              <p:cNvSpPr txBox="1"/>
              <p:nvPr/>
            </p:nvSpPr>
            <p:spPr>
              <a:xfrm>
                <a:off x="5407049" y="2206193"/>
                <a:ext cx="3345827" cy="1204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 algn="ctr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 function:</a:t>
                </a:r>
                <a:endParaRPr lang="nl-NL" b="0" i="1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4" algn="ctr"/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nl-NL" b="1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nl-NL" b="1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nl-NL" b="1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nl-NL" b="1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nl-NL" b="1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nl-NL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nl-NL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/>
                  <a:t> </a:t>
                </a:r>
              </a:p>
              <a:p>
                <a:pPr lvl="4"/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23C7-A880-BF9E-BB1D-5F10F78C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49" y="2206193"/>
                <a:ext cx="3345827" cy="1204048"/>
              </a:xfrm>
              <a:prstGeom prst="rect">
                <a:avLst/>
              </a:prstGeom>
              <a:blipFill>
                <a:blip r:embed="rId8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9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/>
              <p:nvPr/>
            </p:nvSpPr>
            <p:spPr>
              <a:xfrm>
                <a:off x="2873723" y="140628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acc>
                        <m:accPr>
                          <m:chr m:val="̂"/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23" y="1406281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10BCC15-ED26-BB10-279F-493F0F12B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9529" t="81360" r="39211"/>
          <a:stretch/>
        </p:blipFill>
        <p:spPr>
          <a:xfrm>
            <a:off x="3496964" y="3355213"/>
            <a:ext cx="1449032" cy="36933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26</a:t>
            </a:fld>
            <a:endParaRPr lang="nl-NL" altLang="en-US"/>
          </a:p>
        </p:txBody>
      </p:sp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0"/>
          <a:stretch/>
        </p:blipFill>
        <p:spPr>
          <a:xfrm>
            <a:off x="5671955" y="1946183"/>
            <a:ext cx="1449032" cy="1981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489431" y="3934755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31" y="3934755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 Autoencoder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owchart: Manual Operation 3">
            <a:extLst>
              <a:ext uri="{FF2B5EF4-FFF2-40B4-BE49-F238E27FC236}">
                <a16:creationId xmlns:a16="http://schemas.microsoft.com/office/drawing/2014/main" id="{395C4550-ABCE-245F-8EB6-6AA8A3F4204A}"/>
              </a:ext>
            </a:extLst>
          </p:cNvPr>
          <p:cNvSpPr/>
          <p:nvPr/>
        </p:nvSpPr>
        <p:spPr>
          <a:xfrm rot="16200000">
            <a:off x="2235637" y="2472774"/>
            <a:ext cx="1888289" cy="711366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5BE5365F-B916-AF2B-6FA5-4D2B655A8486}"/>
              </a:ext>
            </a:extLst>
          </p:cNvPr>
          <p:cNvSpPr/>
          <p:nvPr/>
        </p:nvSpPr>
        <p:spPr>
          <a:xfrm rot="5400000">
            <a:off x="4225598" y="2472773"/>
            <a:ext cx="1888288" cy="711366"/>
          </a:xfrm>
          <a:prstGeom prst="flowChartManualOperation">
            <a:avLst/>
          </a:prstGeom>
          <a:solidFill>
            <a:srgbClr val="D0CECE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/>
              <p:nvPr/>
            </p:nvSpPr>
            <p:spPr>
              <a:xfrm>
                <a:off x="693993" y="140628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nl-NL" b="1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𝝐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</m:oMath>
                  </m:oMathPara>
                </a14:m>
                <a:endParaRPr lang="nl-NL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3" y="1406281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23C7-A880-BF9E-BB1D-5F10F78CE0C9}"/>
                  </a:ext>
                </a:extLst>
              </p:cNvPr>
              <p:cNvSpPr txBox="1"/>
              <p:nvPr/>
            </p:nvSpPr>
            <p:spPr>
              <a:xfrm>
                <a:off x="5407049" y="2206193"/>
                <a:ext cx="3345827" cy="1204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 algn="ctr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 function:</a:t>
                </a:r>
                <a:endParaRPr lang="nl-NL" b="0" i="1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4" algn="ctr"/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nl-NL" b="1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nl-NL" b="1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nl-NL" b="1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nl-NL" b="1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nl-NL" b="1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nl-NL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nl-NL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/>
                  <a:t> </a:t>
                </a:r>
              </a:p>
              <a:p>
                <a:pPr lvl="4"/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23C7-A880-BF9E-BB1D-5F10F78C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49" y="2206193"/>
                <a:ext cx="3345827" cy="1204048"/>
              </a:xfrm>
              <a:prstGeom prst="rect">
                <a:avLst/>
              </a:prstGeom>
              <a:blipFill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94546E5D-0B9A-2200-6638-4D01EF3EB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321"/>
          <a:stretch/>
        </p:blipFill>
        <p:spPr>
          <a:xfrm>
            <a:off x="1556337" y="1946184"/>
            <a:ext cx="1136799" cy="198135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7C2E00F-81AD-2DDD-34C5-308936FBCF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750" b="32104"/>
          <a:stretch/>
        </p:blipFill>
        <p:spPr>
          <a:xfrm>
            <a:off x="1577986" y="2123720"/>
            <a:ext cx="885128" cy="998621"/>
          </a:xfrm>
          <a:prstGeom prst="rect">
            <a:avLst/>
          </a:prstGeom>
        </p:spPr>
      </p:pic>
      <p:pic>
        <p:nvPicPr>
          <p:cNvPr id="8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627515C-E8A1-9E0C-EAD8-120CAE4EA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97" r="46183" b="29120"/>
          <a:stretch/>
        </p:blipFill>
        <p:spPr>
          <a:xfrm>
            <a:off x="3814119" y="1955555"/>
            <a:ext cx="853410" cy="14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EA32362-C0BD-BC8D-2240-BA9CE6ABFE7D}"/>
              </a:ext>
            </a:extLst>
          </p:cNvPr>
          <p:cNvSpPr txBox="1">
            <a:spLocks/>
          </p:cNvSpPr>
          <p:nvPr/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  <a:endParaRPr lang="nl-NL" b="0" dirty="0">
              <a:solidFill>
                <a:srgbClr val="555555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nl-NL" b="0" dirty="0">
              <a:solidFill>
                <a:srgbClr val="555555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Representation learning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Normative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27</a:t>
            </a:fld>
            <a:endParaRPr lang="nl-NL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4A51E-1E9D-9CE8-78EC-83FD772CDE3D}"/>
              </a:ext>
            </a:extLst>
          </p:cNvPr>
          <p:cNvSpPr txBox="1"/>
          <p:nvPr/>
        </p:nvSpPr>
        <p:spPr>
          <a:xfrm>
            <a:off x="1721224" y="9991165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51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72C642A-575C-9237-95DB-93BEDE79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t="44337" r="38104" b="28525"/>
          <a:stretch/>
        </p:blipFill>
        <p:spPr>
          <a:xfrm>
            <a:off x="3840925" y="2671512"/>
            <a:ext cx="993492" cy="620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/>
              <p:nvPr/>
            </p:nvSpPr>
            <p:spPr>
              <a:xfrm>
                <a:off x="2873723" y="15744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acc>
                        <m:accPr>
                          <m:chr m:val="̂"/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23" y="1574446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28</a:t>
            </a:fld>
            <a:endParaRPr lang="nl-NL" altLang="en-US"/>
          </a:p>
        </p:txBody>
      </p:sp>
      <p:pic>
        <p:nvPicPr>
          <p:cNvPr id="9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C0792BBA-9204-E74C-76FC-266D1B5CD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97" r="55066" b="29120"/>
          <a:stretch/>
        </p:blipFill>
        <p:spPr>
          <a:xfrm>
            <a:off x="3627025" y="2091636"/>
            <a:ext cx="247929" cy="1404382"/>
          </a:xfrm>
          <a:prstGeom prst="rect">
            <a:avLst/>
          </a:prstGeom>
        </p:spPr>
      </p:pic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40"/>
          <a:stretch/>
        </p:blipFill>
        <p:spPr>
          <a:xfrm>
            <a:off x="5997774" y="2114348"/>
            <a:ext cx="1449032" cy="1981355"/>
          </a:xfrm>
          <a:prstGeom prst="rect">
            <a:avLst/>
          </a:prstGeom>
        </p:spPr>
      </p:pic>
      <p:pic>
        <p:nvPicPr>
          <p:cNvPr id="11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F7A6FB0-0BCE-643C-A45A-A460EF9BC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321"/>
          <a:stretch/>
        </p:blipFill>
        <p:spPr>
          <a:xfrm>
            <a:off x="1556337" y="2114349"/>
            <a:ext cx="1136799" cy="1981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Variational Autoencoder - VAE</a:t>
            </a: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owchart: Manual Operation 3">
            <a:extLst>
              <a:ext uri="{FF2B5EF4-FFF2-40B4-BE49-F238E27FC236}">
                <a16:creationId xmlns:a16="http://schemas.microsoft.com/office/drawing/2014/main" id="{395C4550-ABCE-245F-8EB6-6AA8A3F4204A}"/>
              </a:ext>
            </a:extLst>
          </p:cNvPr>
          <p:cNvSpPr/>
          <p:nvPr/>
        </p:nvSpPr>
        <p:spPr>
          <a:xfrm rot="16200000">
            <a:off x="2235637" y="2640939"/>
            <a:ext cx="1888289" cy="711366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5BE5365F-B916-AF2B-6FA5-4D2B655A8486}"/>
              </a:ext>
            </a:extLst>
          </p:cNvPr>
          <p:cNvSpPr/>
          <p:nvPr/>
        </p:nvSpPr>
        <p:spPr>
          <a:xfrm rot="5400000">
            <a:off x="4551417" y="2640938"/>
            <a:ext cx="1888288" cy="711366"/>
          </a:xfrm>
          <a:prstGeom prst="flowChartManualOperation">
            <a:avLst/>
          </a:prstGeom>
          <a:solidFill>
            <a:srgbClr val="D0CECE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/>
              <p:nvPr/>
            </p:nvSpPr>
            <p:spPr>
              <a:xfrm>
                <a:off x="693993" y="15744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nl-NL" b="1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3" y="1574446"/>
                <a:ext cx="4572000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6AF5921-F4C9-2849-ACDA-471AD963E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80" r="46183" b="29120"/>
          <a:stretch/>
        </p:blipFill>
        <p:spPr>
          <a:xfrm>
            <a:off x="4864591" y="2114348"/>
            <a:ext cx="247929" cy="1404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DA7242-EEA1-6E40-DC71-D6C1DB673D20}"/>
                  </a:ext>
                </a:extLst>
              </p:cNvPr>
              <p:cNvSpPr txBox="1"/>
              <p:nvPr/>
            </p:nvSpPr>
            <p:spPr>
              <a:xfrm>
                <a:off x="-1248371" y="5056442"/>
                <a:ext cx="93625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combination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a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between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assumed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prior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reconstrunction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2).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DA7242-EEA1-6E40-DC71-D6C1DB673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8371" y="5056442"/>
                <a:ext cx="9362535" cy="646331"/>
              </a:xfrm>
              <a:prstGeom prst="rect">
                <a:avLst/>
              </a:prstGeom>
              <a:blipFill>
                <a:blip r:embed="rId8"/>
                <a:stretch>
                  <a:fillRect t="-1923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079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72C642A-575C-9237-95DB-93BEDE79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t="44337" r="38104" b="28525"/>
          <a:stretch/>
        </p:blipFill>
        <p:spPr>
          <a:xfrm>
            <a:off x="3840925" y="2671512"/>
            <a:ext cx="993492" cy="620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/>
              <p:nvPr/>
            </p:nvSpPr>
            <p:spPr>
              <a:xfrm>
                <a:off x="2873723" y="15744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sub>
                      </m:sSub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acc>
                        <m:accPr>
                          <m:chr m:val="̂"/>
                          <m:ctrlP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nl-NL" b="1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23" y="1574446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29</a:t>
            </a:fld>
            <a:endParaRPr lang="nl-NL" altLang="en-US"/>
          </a:p>
        </p:txBody>
      </p:sp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40" b="33649"/>
          <a:stretch/>
        </p:blipFill>
        <p:spPr>
          <a:xfrm>
            <a:off x="5997774" y="2114349"/>
            <a:ext cx="1449032" cy="13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Variational Autoencoder - VAE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5BE5365F-B916-AF2B-6FA5-4D2B655A8486}"/>
              </a:ext>
            </a:extLst>
          </p:cNvPr>
          <p:cNvSpPr/>
          <p:nvPr/>
        </p:nvSpPr>
        <p:spPr>
          <a:xfrm rot="5400000">
            <a:off x="4551417" y="2640938"/>
            <a:ext cx="1888288" cy="711366"/>
          </a:xfrm>
          <a:prstGeom prst="flowChartManualOperation">
            <a:avLst/>
          </a:prstGeom>
          <a:solidFill>
            <a:srgbClr val="D0CECE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7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6AF5921-F4C9-2849-ACDA-471AD963E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80" r="46183" b="29120"/>
          <a:stretch/>
        </p:blipFill>
        <p:spPr>
          <a:xfrm>
            <a:off x="4864591" y="2114348"/>
            <a:ext cx="247929" cy="14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/>
              <a:t>Learning </a:t>
            </a:r>
            <a:r>
              <a:rPr lang="nl-NL" sz="3000" dirty="0" err="1"/>
              <a:t>objectives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3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762689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student can: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the use of generative machine learning models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</a:t>
            </a: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generative and discriminative models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term latent variable model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the PCA algorithm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 autoencoder models to PCA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idea of autoencoders to variational autoencoders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the VAE loss function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its derivation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Discuss the reparameterization trick of VAEs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limitations of VAEs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3044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Generative latent variable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30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D0CDCA-BC1E-03B0-172B-DEDE391DE3A5}"/>
                  </a:ext>
                </a:extLst>
              </p:cNvPr>
              <p:cNvSpPr txBox="1"/>
              <p:nvPr/>
            </p:nvSpPr>
            <p:spPr>
              <a:xfrm>
                <a:off x="364711" y="2343525"/>
                <a:ext cx="649328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Introduce a probability distribution of the latent variables</a:t>
                </a: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∼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GB" b="0" dirty="0">
                  <a:solidFill>
                    <a:srgbClr val="555555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∼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GB" b="0" dirty="0">
                  <a:solidFill>
                    <a:srgbClr val="555555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endParaRPr lang="en-GB" b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l" fontAlgn="base"/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base"/>
                <a:endParaRPr lang="en-GB" b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b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N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D0CDCA-BC1E-03B0-172B-DEDE391DE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11" y="2343525"/>
                <a:ext cx="6493289" cy="2308324"/>
              </a:xfrm>
              <a:prstGeom prst="rect">
                <a:avLst/>
              </a:prstGeom>
              <a:blipFill>
                <a:blip r:embed="rId3"/>
                <a:stretch>
                  <a:fillRect l="-58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405D8C6-C0EF-882F-3B41-EFCAEA437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02" y="3511636"/>
            <a:ext cx="5960796" cy="25546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C5595-BB68-BEC0-989C-542AB62CD353}"/>
              </a:ext>
            </a:extLst>
          </p:cNvPr>
          <p:cNvSpPr/>
          <p:nvPr/>
        </p:nvSpPr>
        <p:spPr>
          <a:xfrm>
            <a:off x="2093389" y="2912513"/>
            <a:ext cx="726011" cy="3717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89520-BACB-317C-18DF-C6D63DFAA69E}"/>
              </a:ext>
            </a:extLst>
          </p:cNvPr>
          <p:cNvSpPr txBox="1"/>
          <p:nvPr/>
        </p:nvSpPr>
        <p:spPr>
          <a:xfrm>
            <a:off x="3262313" y="2912513"/>
            <a:ext cx="2320180" cy="49860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Generative process </a:t>
            </a:r>
          </a:p>
        </p:txBody>
      </p:sp>
    </p:spTree>
    <p:extLst>
      <p:ext uri="{BB962C8B-B14F-4D97-AF65-F5344CB8AC3E}">
        <p14:creationId xmlns:p14="http://schemas.microsoft.com/office/powerpoint/2010/main" val="29431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we train such a model: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joint distribution describes the generative process:</a:t>
                </a:r>
                <a:endParaRPr lang="nl-NL" i="1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nl-NL" b="0" i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GB" b="0" dirty="0">
                  <a:solidFill>
                    <a:srgbClr val="555555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the latent variable is not available for training.</a:t>
                </a: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Therefore, we marginalise it out: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trlP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𝑑𝑧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nl-NL" b="0" dirty="0">
                    <a:solidFill>
                      <a:srgbClr val="555555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							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[</m:t>
                    </m:r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 </m:t>
                    </m:r>
                  </m:oMath>
                </a14:m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goal is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maximise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dataset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by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learning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</a:t>
                </a:r>
                <a:r>
                  <a:rPr lang="nl-NL" b="0" dirty="0">
                    <a:solidFill>
                      <a:srgbClr val="55555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such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that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latent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variable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best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captures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structure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of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data</a:t>
                </a:r>
              </a:p>
              <a:p>
                <a:pPr marL="0" indent="0">
                  <a:buNone/>
                </a:pPr>
                <a:endParaRPr lang="en-GB" b="0" dirty="0">
                  <a:solidFill>
                    <a:srgbClr val="555555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  <a:blipFill>
                <a:blip r:embed="rId3"/>
                <a:stretch>
                  <a:fillRect l="-614" t="-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31</a:t>
            </a:fld>
            <a:endParaRPr lang="nl-NL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4A51E-1E9D-9CE8-78EC-83FD772CDE3D}"/>
              </a:ext>
            </a:extLst>
          </p:cNvPr>
          <p:cNvSpPr txBox="1"/>
          <p:nvPr/>
        </p:nvSpPr>
        <p:spPr>
          <a:xfrm>
            <a:off x="1721224" y="9991165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22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we train such a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trlP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𝑑𝑧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nl-NL" b="0" dirty="0">
                    <a:solidFill>
                      <a:srgbClr val="555555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							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[</m:t>
                    </m:r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 </m:t>
                    </m:r>
                  </m:oMath>
                </a14:m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nl-NL" b="0" dirty="0">
                  <a:solidFill>
                    <a:srgbClr val="555555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is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prior over latent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space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is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marginal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of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joint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distribution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(data </a:t>
                </a:r>
                <a:r>
                  <a:rPr lang="nl-NL" b="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likelihood</a:t>
                </a:r>
                <a:r>
                  <a:rPr lang="nl-NL" b="0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dirty="0">
                        <a:solidFill>
                          <a:srgbClr val="555555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is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conditional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likelihood</a:t>
                </a:r>
                <a:r>
                  <a:rPr lang="nl-NL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nl-NL" b="0" dirty="0">
                  <a:solidFill>
                    <a:srgbClr val="555555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GB" b="0" dirty="0">
                  <a:solidFill>
                    <a:srgbClr val="555555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  <a:blipFill>
                <a:blip r:embed="rId3"/>
                <a:stretch>
                  <a:fillRect l="-614" t="-168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32</a:t>
            </a:fld>
            <a:endParaRPr lang="nl-NL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4A51E-1E9D-9CE8-78EC-83FD772CDE3D}"/>
              </a:ext>
            </a:extLst>
          </p:cNvPr>
          <p:cNvSpPr txBox="1"/>
          <p:nvPr/>
        </p:nvSpPr>
        <p:spPr>
          <a:xfrm>
            <a:off x="1721224" y="9991165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0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we train such a model: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But for large datasets and multidimensional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it is hard to approximate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(curse of dimensionality).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approximate the posterior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with a simpler </a:t>
                </a:r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(called a variational approximation). </a:t>
                </a:r>
                <a:endParaRPr lang="en-GB" b="0" dirty="0">
                  <a:solidFill>
                    <a:srgbClr val="555555"/>
                  </a:solidFill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EA32362-C0BD-BC8D-2240-BA9CE6AB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129719"/>
                <a:ext cx="8250257" cy="5194127"/>
              </a:xfrm>
              <a:prstGeom prst="rect">
                <a:avLst/>
              </a:prstGeom>
              <a:blipFill>
                <a:blip r:embed="rId3"/>
                <a:stretch>
                  <a:fillRect l="-614" t="-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33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74A3A-9459-1606-8303-730EE558529D}"/>
                  </a:ext>
                </a:extLst>
              </p:cNvPr>
              <p:cNvSpPr txBox="1"/>
              <p:nvPr/>
            </p:nvSpPr>
            <p:spPr>
              <a:xfrm>
                <a:off x="2182537" y="3250948"/>
                <a:ext cx="45720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)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</m:t>
                      </m:r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74A3A-9459-1606-8303-730EE558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537" y="3250948"/>
                <a:ext cx="4572000" cy="708720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F01EE-0743-7A36-589A-FB413ECF40BC}"/>
                  </a:ext>
                </a:extLst>
              </p:cNvPr>
              <p:cNvSpPr txBox="1"/>
              <p:nvPr/>
            </p:nvSpPr>
            <p:spPr>
              <a:xfrm>
                <a:off x="3392772" y="4064909"/>
                <a:ext cx="6517710" cy="537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dirty="0"/>
                  <a:t> 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F01EE-0743-7A36-589A-FB413ECF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2" y="4064909"/>
                <a:ext cx="6517710" cy="53707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CEF29-2C9E-C214-12DE-E53B61E60EBD}"/>
                  </a:ext>
                </a:extLst>
              </p:cNvPr>
              <p:cNvSpPr txBox="1"/>
              <p:nvPr/>
            </p:nvSpPr>
            <p:spPr>
              <a:xfrm>
                <a:off x="3392772" y="4628505"/>
                <a:ext cx="6517710" cy="537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dirty="0"/>
                  <a:t> + </a:t>
                </a:r>
                <a14:m>
                  <m:oMath xmlns:m="http://schemas.openxmlformats.org/officeDocument/2006/math">
                    <m:r>
                      <a:rPr lang="nl-NL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d>
                      <m:dPr>
                        <m:ctrlP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e>
                        <m: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e>
                        <m: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CEF29-2C9E-C214-12DE-E53B61E6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2" y="4628505"/>
                <a:ext cx="6517710" cy="537070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8ECB2E-7072-A884-B39D-1EEC3B718A10}"/>
                  </a:ext>
                </a:extLst>
              </p:cNvPr>
              <p:cNvSpPr txBox="1"/>
              <p:nvPr/>
            </p:nvSpPr>
            <p:spPr>
              <a:xfrm>
                <a:off x="3392772" y="5232442"/>
                <a:ext cx="6517710" cy="537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</m:t>
                    </m:r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nl-NL" b="0" i="1" dirty="0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nl-NL" i="1" dirty="0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dirty="0"/>
                  <a:t>  	  (ELBO)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8ECB2E-7072-A884-B39D-1EEC3B71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2" y="5232442"/>
                <a:ext cx="6517710" cy="537070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EA32362-C0BD-BC8D-2240-BA9CE6ABFE7D}"/>
              </a:ext>
            </a:extLst>
          </p:cNvPr>
          <p:cNvSpPr txBox="1">
            <a:spLocks/>
          </p:cNvSpPr>
          <p:nvPr/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34</a:t>
            </a:fld>
            <a:endParaRPr lang="nl-NL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8B6AA-BA9F-4CB1-E3F7-0996E333F5CC}"/>
              </a:ext>
            </a:extLst>
          </p:cNvPr>
          <p:cNvSpPr txBox="1"/>
          <p:nvPr/>
        </p:nvSpPr>
        <p:spPr>
          <a:xfrm>
            <a:off x="7126941" y="6051176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87991A4-8427-BCB6-7966-6589D7D4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95" y="1936376"/>
            <a:ext cx="5046009" cy="26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6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EA32362-C0BD-BC8D-2240-BA9CE6ABFE7D}"/>
              </a:ext>
            </a:extLst>
          </p:cNvPr>
          <p:cNvSpPr txBox="1">
            <a:spLocks/>
          </p:cNvSpPr>
          <p:nvPr/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train such a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Looks like an autoencoder:			and  </a:t>
            </a:r>
            <a:endParaRPr lang="en-GB" b="0" dirty="0">
              <a:solidFill>
                <a:srgbClr val="555555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3AF0D-1D22-66E4-0E1A-72A531D6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E140-3CC3-5E9F-B5F7-3D5604CE6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35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74A3A-9459-1606-8303-730EE558529D}"/>
                  </a:ext>
                </a:extLst>
              </p:cNvPr>
              <p:cNvSpPr txBox="1"/>
              <p:nvPr/>
            </p:nvSpPr>
            <p:spPr>
              <a:xfrm>
                <a:off x="2182537" y="1908176"/>
                <a:ext cx="45720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nl-NL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)</m:t>
                      </m:r>
                      <m:r>
                        <m:rPr>
                          <m:nor/>
                        </m:rPr>
                        <a:rPr lang="nl-NL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GB" dirty="0"/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74A3A-9459-1606-8303-730EE558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537" y="1908176"/>
                <a:ext cx="4572000" cy="708720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6191C-4CFA-38B9-9758-8A5BFB3D2619}"/>
                  </a:ext>
                </a:extLst>
              </p:cNvPr>
              <p:cNvSpPr txBox="1"/>
              <p:nvPr/>
            </p:nvSpPr>
            <p:spPr>
              <a:xfrm>
                <a:off x="2837330" y="2735905"/>
                <a:ext cx="45720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nl-NL" b="0" i="1" dirty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0" i="1" dirty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nl-NL" b="0" i="1" dirty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56191C-4CFA-38B9-9758-8A5BFB3D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30" y="2735905"/>
                <a:ext cx="4572000" cy="708720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3AEFAE-50DC-3D10-67B9-D1C4D29AF208}"/>
                  </a:ext>
                </a:extLst>
              </p:cNvPr>
              <p:cNvSpPr txBox="1"/>
              <p:nvPr/>
            </p:nvSpPr>
            <p:spPr>
              <a:xfrm>
                <a:off x="3186953" y="3753236"/>
                <a:ext cx="5756336" cy="439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3AEFAE-50DC-3D10-67B9-D1C4D29A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53" y="3753236"/>
                <a:ext cx="5756336" cy="439864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E43FF0-2C7D-717A-259D-92677C430A69}"/>
                  </a:ext>
                </a:extLst>
              </p:cNvPr>
              <p:cNvSpPr txBox="1"/>
              <p:nvPr/>
            </p:nvSpPr>
            <p:spPr>
              <a:xfrm>
                <a:off x="2079040" y="442971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𝒒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↦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E43FF0-2C7D-717A-259D-92677C43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40" y="4429717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BE5D-9525-8BC6-8C5C-20AB21C2FA30}"/>
                  </a:ext>
                </a:extLst>
              </p:cNvPr>
              <p:cNvSpPr txBox="1"/>
              <p:nvPr/>
            </p:nvSpPr>
            <p:spPr>
              <a:xfrm>
                <a:off x="3774827" y="443795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nl-NL" b="1" i="1" dirty="0">
                    <a:solidFill>
                      <a:srgbClr val="555555"/>
                    </a:solidFill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↦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BE5D-9525-8BC6-8C5C-20AB21C2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7" y="4437958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10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72C642A-575C-9237-95DB-93BEDE79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t="44337" r="38104" b="28525"/>
          <a:stretch/>
        </p:blipFill>
        <p:spPr>
          <a:xfrm>
            <a:off x="3840925" y="2671512"/>
            <a:ext cx="993492" cy="620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/>
              <p:nvPr/>
            </p:nvSpPr>
            <p:spPr>
              <a:xfrm>
                <a:off x="3206232" y="15744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2F091C-072A-CDAE-C8A6-5542341B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32" y="1574446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36</a:t>
            </a:fld>
            <a:endParaRPr lang="nl-NL" altLang="en-US"/>
          </a:p>
        </p:txBody>
      </p:sp>
      <p:pic>
        <p:nvPicPr>
          <p:cNvPr id="9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C0792BBA-9204-E74C-76FC-266D1B5CD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97" r="55066" b="29120"/>
          <a:stretch/>
        </p:blipFill>
        <p:spPr>
          <a:xfrm>
            <a:off x="3627025" y="2091636"/>
            <a:ext cx="247929" cy="1404382"/>
          </a:xfrm>
          <a:prstGeom prst="rect">
            <a:avLst/>
          </a:prstGeom>
        </p:spPr>
      </p:pic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51A88541-A9AE-249C-A033-113E044143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40"/>
          <a:stretch/>
        </p:blipFill>
        <p:spPr>
          <a:xfrm>
            <a:off x="5997774" y="2114348"/>
            <a:ext cx="1449032" cy="1981355"/>
          </a:xfrm>
          <a:prstGeom prst="rect">
            <a:avLst/>
          </a:prstGeom>
        </p:spPr>
      </p:pic>
      <p:pic>
        <p:nvPicPr>
          <p:cNvPr id="11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F7A6FB0-0BCE-643C-A45A-A460EF9BC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321"/>
          <a:stretch/>
        </p:blipFill>
        <p:spPr>
          <a:xfrm>
            <a:off x="1556337" y="2114349"/>
            <a:ext cx="1136799" cy="1981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/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B32438-58DC-FD58-A255-9F61E76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31" y="4102920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6038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Variational Autoencoder</a:t>
            </a: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owchart: Manual Operation 3">
            <a:extLst>
              <a:ext uri="{FF2B5EF4-FFF2-40B4-BE49-F238E27FC236}">
                <a16:creationId xmlns:a16="http://schemas.microsoft.com/office/drawing/2014/main" id="{395C4550-ABCE-245F-8EB6-6AA8A3F4204A}"/>
              </a:ext>
            </a:extLst>
          </p:cNvPr>
          <p:cNvSpPr/>
          <p:nvPr/>
        </p:nvSpPr>
        <p:spPr>
          <a:xfrm rot="16200000">
            <a:off x="2235637" y="2640939"/>
            <a:ext cx="1888289" cy="711366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5BE5365F-B916-AF2B-6FA5-4D2B655A8486}"/>
              </a:ext>
            </a:extLst>
          </p:cNvPr>
          <p:cNvSpPr/>
          <p:nvPr/>
        </p:nvSpPr>
        <p:spPr>
          <a:xfrm rot="5400000">
            <a:off x="4551417" y="2640938"/>
            <a:ext cx="1888288" cy="711366"/>
          </a:xfrm>
          <a:prstGeom prst="flowChartManualOperation">
            <a:avLst/>
          </a:prstGeom>
          <a:solidFill>
            <a:srgbClr val="D0CECE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/>
              <p:nvPr/>
            </p:nvSpPr>
            <p:spPr>
              <a:xfrm>
                <a:off x="901813" y="15744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𝒒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nl-NL" b="1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2B5D9-71BF-888E-7C43-EB7176E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13" y="1574446"/>
                <a:ext cx="4572000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6AF5921-F4C9-2849-ACDA-471AD963E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80" r="46183" b="29120"/>
          <a:stretch/>
        </p:blipFill>
        <p:spPr>
          <a:xfrm>
            <a:off x="4864591" y="2114348"/>
            <a:ext cx="247929" cy="14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37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A949F785-B958-2C85-CA7E-98708CC37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038279"/>
                <a:ext cx="8250257" cy="50935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Variational Autoencoder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Minimise this bound to the negative log-likelihood assuming </a:t>
                </a:r>
                <a14:m>
                  <m:oMath xmlns:m="http://schemas.openxmlformats.org/officeDocument/2006/math">
                    <m:r>
                      <a:rPr lang="nl-NL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d>
                      <m:dPr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Gaussian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parameterised by a neural network – the encoder predicts parameters (mean, standard deviation) of the distribution.</a:t>
                </a: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finds the parameters of the neural network:</a:t>
                </a: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A949F785-B958-2C85-CA7E-98708CC37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038279"/>
                <a:ext cx="8250257" cy="5093580"/>
              </a:xfrm>
              <a:prstGeom prst="rect">
                <a:avLst/>
              </a:prstGeom>
              <a:blipFill>
                <a:blip r:embed="rId3"/>
                <a:stretch>
                  <a:fillRect l="-614" t="-498" r="-15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0A1677-7125-2753-2CC5-E35B8E76C697}"/>
                  </a:ext>
                </a:extLst>
              </p:cNvPr>
              <p:cNvSpPr txBox="1"/>
              <p:nvPr/>
            </p:nvSpPr>
            <p:spPr>
              <a:xfrm>
                <a:off x="833819" y="4376396"/>
                <a:ext cx="7269435" cy="439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b="0" i="0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b="0" i="1" dirty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nl-NL" b="0" i="1" dirty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nl-NL" i="1" dirty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nl-NL" b="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z</m:t>
                          </m:r>
                          <m: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nl-NL" i="1" dirty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l-NL" b="0" i="1" dirty="0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nl-NL" i="1" dirty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0A1677-7125-2753-2CC5-E35B8E76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19" y="4376396"/>
                <a:ext cx="7269435" cy="43986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40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38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A949F785-B958-2C85-CA7E-98708CC37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038279"/>
                <a:ext cx="8250257" cy="50935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Reparameterisation trick: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b="1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 need to backprop through random sampling which cause high variance of the gradients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Solution: do not sample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directly. 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Instead of random sampling within the model, move the randomness outside the model and use it as input.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Mathematically, instead of:</a:t>
                </a:r>
              </a:p>
              <a:p>
                <a:pPr lvl="1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Push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through the encoder: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𝝁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𝒒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sampling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𝓝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𝝁</m:t>
                        </m:r>
                      </m:e>
                      <m:sub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b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Do:</a:t>
                </a:r>
              </a:p>
              <a:p>
                <a:pPr lvl="1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𝓝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 lvl="1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Push </a:t>
                </a:r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through the encoder: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𝝁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b>
                        <m:r>
                          <a:rPr lang="nl-NL" b="1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𝒒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  <m:sSub>
                      <m:sSubPr>
                        <m:ctrlP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b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𝝁</m:t>
                        </m:r>
                      </m:e>
                      <m:sub>
                        <m:r>
                          <a:rPr lang="nl-NL" b="1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</m:oMath>
                </a14:m>
                <a:endParaRPr lang="en-GB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A949F785-B958-2C85-CA7E-98708CC37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038279"/>
                <a:ext cx="8250257" cy="5093580"/>
              </a:xfrm>
              <a:prstGeom prst="rect">
                <a:avLst/>
              </a:prstGeom>
              <a:blipFill>
                <a:blip r:embed="rId3"/>
                <a:stretch>
                  <a:fillRect l="-614" t="-498" r="-1075" b="-49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6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39</a:t>
            </a:fld>
            <a:endParaRPr lang="nl-NL" alt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50935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Reparameterisation</a:t>
            </a: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trick: 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314F21B-E9C3-9478-E4EE-19678414F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91" b="20588"/>
          <a:stretch/>
        </p:blipFill>
        <p:spPr>
          <a:xfrm>
            <a:off x="739185" y="1842766"/>
            <a:ext cx="7665629" cy="3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3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A41DC-41C5-3687-B21D-3451C7DA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4A5C9509-F686-0178-C226-00162379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68" y="2152186"/>
            <a:ext cx="7437864" cy="41036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094F9-30FD-49D8-0EE5-97EA2E9C5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0DB40-ABC9-E608-3524-2D3355BBA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4</a:t>
            </a:fld>
            <a:endParaRPr lang="nl-NL" altLang="en-US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32F3C5A1-6F35-D81F-6E20-A209095B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Recap: U-Net</a:t>
            </a:r>
          </a:p>
        </p:txBody>
      </p:sp>
    </p:spTree>
    <p:extLst>
      <p:ext uri="{BB962C8B-B14F-4D97-AF65-F5344CB8AC3E}">
        <p14:creationId xmlns:p14="http://schemas.microsoft.com/office/powerpoint/2010/main" val="365496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519BAA-C64B-2F4B-86E7-758A37F85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ADC74-B68C-AF95-6841-BA6A10DA7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40</a:t>
            </a:fld>
            <a:endParaRPr lang="nl-NL" alt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949F785-B958-2C85-CA7E-98708CC37EE6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50935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VAE – training procedure: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91350-6B86-9BBB-D660-01495B871BF2}"/>
              </a:ext>
            </a:extLst>
          </p:cNvPr>
          <p:cNvSpPr txBox="1"/>
          <p:nvPr/>
        </p:nvSpPr>
        <p:spPr>
          <a:xfrm>
            <a:off x="-1382751" y="-858644"/>
            <a:ext cx="0" cy="0"/>
          </a:xfrm>
          <a:prstGeom prst="rect">
            <a:avLst/>
          </a:prstGeom>
          <a:ln>
            <a:solidFill>
              <a:srgbClr val="203864"/>
            </a:solidFill>
          </a:ln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088F9329-F30A-DB25-043B-598B2D10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6" y="1680601"/>
            <a:ext cx="7772400" cy="4106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A6720-B202-927D-21A2-39C4C9E91FAC}"/>
                  </a:ext>
                </a:extLst>
              </p:cNvPr>
              <p:cNvSpPr txBox="1"/>
              <p:nvPr/>
            </p:nvSpPr>
            <p:spPr>
              <a:xfrm>
                <a:off x="4707466" y="533870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nl-NL" b="1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nl-NL" b="0" i="0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nl-NL" b="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𝒩</m:t>
                    </m:r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nl-NL" b="1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nl-NL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A6720-B202-927D-21A2-39C4C9E91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466" y="533870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l="-1108" t="-1000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02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row&#10;&#10;Description automatically generated with medium confidence">
            <a:extLst>
              <a:ext uri="{FF2B5EF4-FFF2-40B4-BE49-F238E27FC236}">
                <a16:creationId xmlns:a16="http://schemas.microsoft.com/office/drawing/2014/main" id="{EB286A0F-0533-CA93-7AEA-743CA5A166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10934" y="1685937"/>
            <a:ext cx="4520738" cy="4520738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DB6FD2B-9D8D-8908-A0D6-E9D7D7983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1BA13-DAC3-3612-4544-3E6401A82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41</a:t>
            </a:fld>
            <a:endParaRPr lang="nl-NL" alt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9385F37-E37C-AD9F-EF91-7BD518D5FDD3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50935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example: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Reconstructions: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890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946CF-52C1-CD1F-50E1-923F275B06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GB" b="1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VAEs may not generate samples that are as high-quality or as realistic as those generated by other models (next lecture), especially for images.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VAEs may struggle to generate samples from high-dimensional distributions or distributions with complex structures.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28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may overlap in latent space. (Latent space is entangled).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points in latent space may generate </a:t>
            </a:r>
            <a:r>
              <a:rPr lang="en-GB" dirty="0">
                <a:solidFill>
                  <a:srgbClr val="2828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 that do not make sense (e.g. a combination of the shapes for two different numbers in the MNIST example)</a:t>
            </a:r>
            <a:endParaRPr lang="en-GB" b="0" i="0" dirty="0">
              <a:solidFill>
                <a:srgbClr val="2828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VAEs can be sensitive to hyperparameter choice and may require careful tuning to achieve good results.</a:t>
            </a:r>
          </a:p>
          <a:p>
            <a:pPr marL="0" indent="0">
              <a:buNone/>
            </a:pPr>
            <a:endParaRPr lang="en-GB" dirty="0">
              <a:solidFill>
                <a:srgbClr val="203864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24599-C917-6A72-217B-F1C576E6E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B70C-1148-496F-FCD6-FE6394535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64751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B6FD2B-9D8D-8908-A0D6-E9D7D7983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1BA13-DAC3-3612-4544-3E6401A82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43</a:t>
            </a:fld>
            <a:endParaRPr lang="nl-NL" alt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554BC8BD-BFC4-2E03-B583-274A5784FC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71751" y="1946044"/>
            <a:ext cx="4800497" cy="2965912"/>
          </a:xfr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71F5E46-B13C-145E-4E73-41D26CF94AFC}"/>
              </a:ext>
            </a:extLst>
          </p:cNvPr>
          <p:cNvSpPr txBox="1">
            <a:spLocks/>
          </p:cNvSpPr>
          <p:nvPr/>
        </p:nvSpPr>
        <p:spPr>
          <a:xfrm>
            <a:off x="343409" y="1038279"/>
            <a:ext cx="8250257" cy="50935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125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example:</a:t>
            </a:r>
          </a:p>
          <a:p>
            <a:r>
              <a:rPr lang="en-GB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space:</a:t>
            </a:r>
          </a:p>
          <a:p>
            <a:pPr marL="0" indent="0">
              <a:buNone/>
            </a:pPr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6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25FC8F-D5D9-1636-0BA7-E2E07E2FD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93B07-501F-F5FC-6AE2-E31EB0F3E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44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092615-4B3F-AC96-1C3A-813281F17557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343409" y="1129719"/>
                <a:ext cx="8250257" cy="5295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nl-NL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nl-NL" b="1" i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𝐕𝐀𝐄</m:t>
                      </m:r>
                    </m:oMath>
                  </m:oMathPara>
                </a14:m>
                <a:endParaRPr lang="nl-NL" i="1" dirty="0">
                  <a:solidFill>
                    <a:srgbClr val="555555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nl-NL" i="1" dirty="0">
                  <a:solidFill>
                    <a:srgbClr val="555555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nl-NL" dirty="0">
                    <a:solidFill>
                      <a:srgbClr val="555555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∼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nl-NL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 </m:t>
                    </m:r>
                    <m:r>
                      <m:rPr>
                        <m:nor/>
                      </m:rP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e>
                            <m: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nl-NL" b="0" i="1" dirty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nl-NL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𝐾𝐿</m:t>
                    </m:r>
                    <m:d>
                      <m:dPr>
                        <m:ctrlP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  <m:d>
                          <m:dPr>
                            <m:ctrlP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e>
                            <m:r>
                              <a:rPr lang="nl-NL" i="1" dirty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  <m:r>
                          <a:rPr lang="nl-NL" i="1" dirty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endParaRPr lang="en-GB" dirty="0">
                  <a:solidFill>
                    <a:srgbClr val="55555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nl-NL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&gt;1</m:t>
                    </m:r>
                  </m:oMath>
                </a14:m>
                <a:r>
                  <a:rPr lang="en-GB" dirty="0">
                    <a:solidFill>
                      <a:srgbClr val="555555"/>
                    </a:solidFill>
                  </a:rPr>
                  <a:t> gives stronger constraints on latent representation.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555555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555555"/>
                  </a:solidFill>
                </a:endParaRPr>
              </a:p>
              <a:p>
                <a:pPr algn="l"/>
                <a:r>
                  <a:rPr lang="en-GB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representation is disentangled i</a:t>
                </a:r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 each variable in the inferred latent representation </a:t>
                </a:r>
                <a14:m>
                  <m:oMath xmlns:m="http://schemas.openxmlformats.org/officeDocument/2006/math">
                    <m: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nl-NL" i="1" dirty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only sensitive to one single generative factor and relatively invariant to other factors.</a:t>
                </a:r>
              </a:p>
              <a:p>
                <a:pPr algn="l"/>
                <a:r>
                  <a:rPr lang="en-GB" b="0" i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example, a model trained on photos of human faces might capture the gentle, skin colour, hair colour, hair length, emotion, whether wearing a pair of glasses and many other relatively independent factors in separate dimensions. Such a disentangled representation is very beneficial to facial image generation.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092615-4B3F-AC96-1C3A-813281F175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3409" y="1129719"/>
                <a:ext cx="8250257" cy="5295360"/>
              </a:xfrm>
              <a:prstGeom prst="rect">
                <a:avLst/>
              </a:prstGeom>
              <a:blipFill>
                <a:blip r:embed="rId2"/>
                <a:stretch>
                  <a:fillRect l="-461" r="-1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717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AC2BFF3-B941-4470-1035-02D7D3627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105" y="1725667"/>
            <a:ext cx="8863790" cy="3406666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029A9A-8106-24D3-E570-6A69F7262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F8B9-DF8E-7772-A7FC-2FA98BA76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45</a:t>
            </a:fld>
            <a:endParaRPr lang="nl-NL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9641649-901E-6B93-21FE-A2849814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09" y="1129719"/>
                <a:ext cx="825025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pitchFamily="125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nl-NL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nl-NL" b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𝐕𝐀𝐄</m:t>
                      </m:r>
                    </m:oMath>
                  </m:oMathPara>
                </a14:m>
                <a:endParaRPr lang="nl-NL" i="1" dirty="0">
                  <a:solidFill>
                    <a:srgbClr val="555555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9641649-901E-6B93-21FE-A28498140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9" y="1129719"/>
                <a:ext cx="8250257" cy="769441"/>
              </a:xfrm>
              <a:prstGeom prst="rect">
                <a:avLst/>
              </a:prstGeom>
              <a:blipFill>
                <a:blip r:embed="rId3"/>
                <a:stretch>
                  <a:fillRect l="-3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89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 err="1"/>
              <a:t>Discussion</a:t>
            </a:r>
            <a:r>
              <a:rPr lang="nl-NL" sz="3000" dirty="0"/>
              <a:t> points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46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6493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	What is a latent variable model?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186AA-A809-DCA2-0BE6-88B59272526E}"/>
              </a:ext>
            </a:extLst>
          </p:cNvPr>
          <p:cNvSpPr txBox="1"/>
          <p:nvPr/>
        </p:nvSpPr>
        <p:spPr>
          <a:xfrm>
            <a:off x="2576945" y="1529542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90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 err="1"/>
              <a:t>Discussion</a:t>
            </a:r>
            <a:r>
              <a:rPr lang="nl-NL" sz="3000" dirty="0"/>
              <a:t> points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47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6493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	What will the latent variables be?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186AA-A809-DCA2-0BE6-88B59272526E}"/>
              </a:ext>
            </a:extLst>
          </p:cNvPr>
          <p:cNvSpPr txBox="1"/>
          <p:nvPr/>
        </p:nvSpPr>
        <p:spPr>
          <a:xfrm>
            <a:off x="2576945" y="1529542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89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 err="1"/>
              <a:t>Discussion</a:t>
            </a:r>
            <a:r>
              <a:rPr lang="nl-NL" sz="3000" dirty="0"/>
              <a:t> points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48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6493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	How do we enforce this?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186AA-A809-DCA2-0BE6-88B59272526E}"/>
              </a:ext>
            </a:extLst>
          </p:cNvPr>
          <p:cNvSpPr txBox="1"/>
          <p:nvPr/>
        </p:nvSpPr>
        <p:spPr>
          <a:xfrm>
            <a:off x="2576945" y="1529542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97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784917"/>
          </a:xfrm>
        </p:spPr>
        <p:txBody>
          <a:bodyPr>
            <a:normAutofit/>
          </a:bodyPr>
          <a:lstStyle/>
          <a:p>
            <a:r>
              <a:rPr lang="nl-NL" sz="3000" dirty="0"/>
              <a:t>Learning </a:t>
            </a:r>
            <a:r>
              <a:rPr lang="nl-NL" sz="3000" dirty="0" err="1"/>
              <a:t>objectives</a:t>
            </a:r>
            <a:endParaRPr lang="en-NL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49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762689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student can: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the uses of generative machine learning models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</a:t>
            </a: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generative and discriminative models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term latent variable model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the PCA algorithm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 autoencoder models to PCA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idea of autoencoders to variational autoencoders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the VAE loss function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its derivation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Remember the reparameterization trick of VAEs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limitations of VAEs</a:t>
            </a:r>
            <a:endParaRPr lang="en-GB" sz="2000" b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02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GB" sz="3000" dirty="0"/>
              <a:t>W</a:t>
            </a:r>
            <a:r>
              <a:rPr lang="en-NL" sz="3000" dirty="0"/>
              <a:t>hat is a generative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5</a:t>
            </a:fld>
            <a:endParaRPr lang="nl-NL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0CDCA-BC1E-03B0-172B-DEDE391DE3A5}"/>
              </a:ext>
            </a:extLst>
          </p:cNvPr>
          <p:cNvSpPr txBox="1"/>
          <p:nvPr/>
        </p:nvSpPr>
        <p:spPr>
          <a:xfrm>
            <a:off x="364711" y="2343525"/>
            <a:ext cx="64932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Generative modelling involves automatically discovering and learning the regularities or patterns in input data in such a way that the model can be used to generate or output new examples that plausibly could have been drawn from the original dataset.</a:t>
            </a:r>
          </a:p>
          <a:p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652858-6C98-724F-3F4D-EED6F80E453C}"/>
                  </a:ext>
                </a:extLst>
              </p:cNvPr>
              <p:cNvSpPr txBox="1"/>
              <p:nvPr/>
            </p:nvSpPr>
            <p:spPr>
              <a:xfrm>
                <a:off x="364711" y="4062375"/>
                <a:ext cx="6493289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-GB" sz="2000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Statistically: it is a model of the joint probability distribution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000" b="0" dirty="0">
                    <a:solidFill>
                      <a:srgbClr val="555555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a given observable variable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GB" sz="2000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target variable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nl-NL" sz="20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GB" sz="2000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GB" sz="2000" dirty="0">
                  <a:solidFill>
                    <a:srgbClr val="55555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000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(Discriminative models capture only the conditional probability </a:t>
                </a:r>
                <a14:m>
                  <m:oMath xmlns:m="http://schemas.openxmlformats.org/officeDocument/2006/math">
                    <m:r>
                      <a:rPr lang="nl-NL" sz="20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nl-NL" sz="20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NL" sz="20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  <m: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nl-NL" sz="20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rgbClr val="55555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b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NL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652858-6C98-724F-3F4D-EED6F80E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11" y="4062375"/>
                <a:ext cx="6493289" cy="2554545"/>
              </a:xfrm>
              <a:prstGeom prst="rect">
                <a:avLst/>
              </a:prstGeom>
              <a:blipFill>
                <a:blip r:embed="rId3"/>
                <a:stretch>
                  <a:fillRect l="-977" t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1AC-D6CF-1F90-AC7C-D52E9F45D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87" y="1271328"/>
            <a:ext cx="5871601" cy="12348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9BDB5-6EA9-9CD2-5375-684DE7D8175B}"/>
              </a:ext>
            </a:extLst>
          </p:cNvPr>
          <p:cNvSpPr txBox="1"/>
          <p:nvPr/>
        </p:nvSpPr>
        <p:spPr>
          <a:xfrm>
            <a:off x="6168980" y="3515932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4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GB" sz="3000" dirty="0"/>
              <a:t>W</a:t>
            </a:r>
            <a:r>
              <a:rPr lang="en-NL" sz="3000" dirty="0"/>
              <a:t>hy use generative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6</a:t>
            </a:fld>
            <a:endParaRPr lang="nl-NL" altLang="en-US"/>
          </a:p>
        </p:txBody>
      </p:sp>
      <p:sp>
        <p:nvSpPr>
          <p:cNvPr id="8" name="AutoShape 3" descr="{\displaystyle P(X,Y)}">
            <a:extLst>
              <a:ext uri="{FF2B5EF4-FFF2-40B4-BE49-F238E27FC236}">
                <a16:creationId xmlns:a16="http://schemas.microsoft.com/office/drawing/2014/main" id="{D5C738E1-A6BA-51EB-BBD4-A75BC97B6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99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21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7AF4B2-FD1A-7A84-1708-97F273C9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1" y="1018945"/>
            <a:ext cx="6773337" cy="1524006"/>
          </a:xfrm>
        </p:spPr>
        <p:txBody>
          <a:bodyPr>
            <a:normAutofit/>
          </a:bodyPr>
          <a:lstStyle/>
          <a:p>
            <a:r>
              <a:rPr lang="en-NL" sz="3000" dirty="0"/>
              <a:t>Motivation 1: better decision making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F063-DD06-51A5-FE95-8A378F8AA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13E1-B53D-E46C-4D95-69C68F511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5FDD39-E773-4CFF-8FF0-591106485B33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0245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AEB98E6-0431-584E-D23A-90888167FC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9612"/>
          <a:stretch/>
        </p:blipFill>
        <p:spPr>
          <a:xfrm>
            <a:off x="2570785" y="1537568"/>
            <a:ext cx="4002430" cy="3782863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15A100-F1FA-F925-C24C-075916DF8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83A3-20C7-BD4D-B6DF-29A310357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7453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99F1618B-87BE-56DA-53EF-02C5B4084C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9612"/>
          <a:stretch/>
        </p:blipFill>
        <p:spPr>
          <a:xfrm>
            <a:off x="2570785" y="1537568"/>
            <a:ext cx="4002430" cy="378286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3288173-0B43-A57E-EACB-850688428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E847-D93B-AB0E-07D7-ACB53FE06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FC6F6-CE4B-4661-AD38-CEF26CDD2590}" type="slidenum">
              <a:rPr lang="nl-NL" altLang="en-US" smtClean="0"/>
              <a:pPr/>
              <a:t>9</a:t>
            </a:fld>
            <a:endParaRPr lang="nl-NL" alt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C0194F1-3973-2FDD-EFC8-86A2B4FB49EF}"/>
              </a:ext>
            </a:extLst>
          </p:cNvPr>
          <p:cNvSpPr/>
          <p:nvPr/>
        </p:nvSpPr>
        <p:spPr>
          <a:xfrm>
            <a:off x="5498401" y="5320430"/>
            <a:ext cx="269965" cy="313509"/>
          </a:xfrm>
          <a:prstGeom prst="mathMultiply">
            <a:avLst/>
          </a:prstGeom>
          <a:solidFill>
            <a:srgbClr val="02225F"/>
          </a:solidFill>
          <a:ln>
            <a:solidFill>
              <a:srgbClr val="0222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dog standing on a tile surface&#10;&#10;Description automatically generated">
            <a:extLst>
              <a:ext uri="{FF2B5EF4-FFF2-40B4-BE49-F238E27FC236}">
                <a16:creationId xmlns:a16="http://schemas.microsoft.com/office/drawing/2014/main" id="{4B229045-1826-C28A-37BA-ED68D6CD3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2"/>
          <a:stretch/>
        </p:blipFill>
        <p:spPr>
          <a:xfrm>
            <a:off x="5879224" y="4778805"/>
            <a:ext cx="2816758" cy="17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Aangepast 25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20026"/>
      </a:accent1>
      <a:accent2>
        <a:srgbClr val="E3004F"/>
      </a:accent2>
      <a:accent3>
        <a:srgbClr val="933589"/>
      </a:accent3>
      <a:accent4>
        <a:srgbClr val="009EE0"/>
      </a:accent4>
      <a:accent5>
        <a:srgbClr val="89BA17"/>
      </a:accent5>
      <a:accent6>
        <a:srgbClr val="F29400"/>
      </a:accent6>
      <a:hlink>
        <a:srgbClr val="E20026"/>
      </a:hlink>
      <a:folHlink>
        <a:srgbClr val="E200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12758</TotalTime>
  <Words>1815</Words>
  <Application>Microsoft Macintosh PowerPoint</Application>
  <PresentationFormat>On-screen Show (4:3)</PresentationFormat>
  <Paragraphs>335</Paragraphs>
  <Slides>50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Office-thema</vt:lpstr>
      <vt:lpstr>Generative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Generative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Mitko Veta</dc:creator>
  <cp:lastModifiedBy>Cian Scannell</cp:lastModifiedBy>
  <cp:revision>358</cp:revision>
  <cp:lastPrinted>2017-09-05T08:59:25Z</cp:lastPrinted>
  <dcterms:created xsi:type="dcterms:W3CDTF">2017-08-21T19:04:48Z</dcterms:created>
  <dcterms:modified xsi:type="dcterms:W3CDTF">2024-02-25T19:04:32Z</dcterms:modified>
</cp:coreProperties>
</file>